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3" r:id="rId5"/>
    <p:sldId id="286" r:id="rId6"/>
    <p:sldId id="287" r:id="rId7"/>
    <p:sldId id="289" r:id="rId8"/>
    <p:sldId id="288" r:id="rId9"/>
    <p:sldId id="284" r:id="rId10"/>
    <p:sldId id="290" r:id="rId11"/>
    <p:sldId id="292" r:id="rId12"/>
    <p:sldId id="26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78464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2019/11/29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2019/11/29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thank you for taking the time to meet with us today.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Rahr &amp; Sons missing out on market share as a brewery due to its’ large-scale operation.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take the next 5 minutes to go over what we feel is a solution to move you into a more agile position as a brewery.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305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Thank you for allowing us to share this exciting opportunity with you today. If you have any questions, please do not hesitate to contact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Rahr &amp; Sons Brewing Company started in 2004 as a full-scale brewery, in a time where Craft Breweries were still new.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15 years since, the Dallas / Fort Worth Craft Beer scene has exploded with now over 80 breweries and brewpub.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popular showing to be brewpubs.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92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what we see as the problem.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Rahr &amp; Sons’ current beer list on your website consist of sixteen beers with 9 of those being seasonal and specialty brews,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your available beer count is only 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Untapped, a beer social rating application, Rahr has produced a total of only 32 unique beers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its competitor down the street as a brewpub has made over 160 unique beers.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why we say,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“We see Rahr &amp; Sons at risk of getting constrained and missing out on market share as a brewery due to its’ large-scale operation and taproom only.”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892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 that Millennials (people born between the early 1980s and early 2000s) are what is driving the craft and brewpub industry.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Jeanette Settembre with MarketWatch states: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“People spend more on craft beer every month than they do on their monthly cell phone and utilities bills.”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Corie Brown with Zester Daily stated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“With spirits, it's less about being offended by what has been on offer from large producers and more of an eagerness to discover something new.”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missing out on market share by not offering “something new”. Millennials and those around that age group respond to a new and rotating tap wall and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422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believe Rahr &amp; Sons can increase customer loyalty and more important, gain market share by creating a brewpub footprint in Dallas.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help </a:t>
            </a:r>
            <a:r>
              <a:rPr lang="en-US" dirty="0"/>
              <a:t>Rahr &amp; Sons Brewing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grow, by determining a location to open a brewpub with a small “pilot” brew house.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meeting market demand by providing a brewpub with the ability to turn out new and innovative beers on a much higher scale than at your larger brewery.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area will also serve as an incubator for new and innovative beers.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853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contains a full-size bar, large areas for eating a gaming section and a 10-barrel brewing system.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for the failure of the current company shows to be a inability to inspire Millennials, and customers in general to return on a regular basis.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data of Humperdinks we see a downward trend in check-ins and ratings.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Humperdinks keep a consistent count of 6 inhouse beers on tap.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 the same craft experience time after time is not what will keep this age group returning.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 Touring, director of restaurant operations for the House of Blues chain of music venues,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 he shifted his restaurants to an all-craft beer menu because his customers were demanding local beers.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he made the shift, beer sales went up and so did food sales.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0279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shows to be able to handle a newly reopened brewpub,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2019 median age being 28 to 36 and one censes track away being 45 to 53.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disposable income, alone, in the area ranges from $39,000 to $188,000 per household.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counts on Greenville Avenue are 24,008 and on North Central Expressway, just, a 10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mile away going up to 322,801 per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2365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labor component must be considered.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need to hire management to run the facility and manage a monthly calendar of events. There will also be a Brewmaster on staff to oversee local beer production. We also feel a management representative from Rahr should be involve in the buildout and training of the new management team to assure that the brand is correctly represented in the new facility.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643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 is for long term lease at $3.70 a square foot.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contains a full-size bar, large areas for eating a gaming section and a 10-barrel brewing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setting smaller means faster.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10 barrel brewhouse at 50 brew weeks per year is able to produce 10 different brews per week.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new operations 2-3 brews per week is common.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square footage is 6,785 bring the monthly rent to a little over 25 thousand.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will be generated by food and in house and carry away beer sales.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a </a:t>
            </a:r>
            <a:r>
              <a:rPr lang="en-ZA" noProof="1"/>
              <a:t>membership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to encourage customer loyalty and return.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beers will be on tap including Rahr &amp; Sons’ staples as well as rotating inhouse beers.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8709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577" y="292912"/>
            <a:ext cx="5674792" cy="705378"/>
          </a:xfrm>
        </p:spPr>
        <p:txBody>
          <a:bodyPr/>
          <a:lstStyle/>
          <a:p>
            <a:r>
              <a:rPr lang="en-ZA" dirty="0"/>
              <a:t>Brew-Forward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310" y="1164662"/>
            <a:ext cx="4710059" cy="437636"/>
          </a:xfrm>
        </p:spPr>
        <p:txBody>
          <a:bodyPr/>
          <a:lstStyle/>
          <a:p>
            <a:r>
              <a:rPr lang="en-ZA" noProof="1"/>
              <a:t>Brewpub placement in the Dallas area</a:t>
            </a:r>
          </a:p>
          <a:p>
            <a:endParaRPr lang="en-Z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12" y="1747916"/>
            <a:ext cx="5039333" cy="3362167"/>
          </a:xfrm>
        </p:spPr>
      </p:pic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28" name="Picture 4" descr="Rahr &amp; Sons Brewing Company">
            <a:extLst>
              <a:ext uri="{FF2B5EF4-FFF2-40B4-BE49-F238E27FC236}">
                <a16:creationId xmlns:a16="http://schemas.microsoft.com/office/drawing/2014/main" id="{70AA79D1-1F11-4EEF-90B1-BBDB3626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3" y="2263934"/>
            <a:ext cx="2335116" cy="233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235B81-B5A4-4C91-B5BE-1111DA30E014}"/>
              </a:ext>
            </a:extLst>
          </p:cNvPr>
          <p:cNvSpPr/>
          <p:nvPr/>
        </p:nvSpPr>
        <p:spPr>
          <a:xfrm>
            <a:off x="6993263" y="2081441"/>
            <a:ext cx="5030339" cy="217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see Rahr &amp; Sons missing out on market share as a brewery due to its’ large-scale operation.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noProof="1"/>
              <a:t>Chris Ballenger &amp; Chad Madding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en-ZA" dirty="0"/>
              <a:t>+1 555-0100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ZA" dirty="0"/>
              <a:t>chris@rahrbrewing.com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rahrbrewing.com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CCBE3-3BA1-4D2A-A843-EE9D4BFAF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517F6-C8D2-4828-B2FE-41BB43AA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1515170"/>
            <a:ext cx="6580188" cy="34545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Rahr &amp; Sons Brewing Company – 2004</a:t>
            </a:r>
          </a:p>
          <a:p>
            <a:r>
              <a:rPr lang="en-US" dirty="0"/>
              <a:t>Full-scale brewery, in a time where Craft Breweries were still new.</a:t>
            </a:r>
          </a:p>
          <a:p>
            <a:r>
              <a:rPr lang="en-US" dirty="0"/>
              <a:t>In the 15 years since, the area has exploded with now over 80+ breweries and brewpub.</a:t>
            </a:r>
          </a:p>
          <a:p>
            <a:r>
              <a:rPr lang="en-US" dirty="0"/>
              <a:t>Most popular being brewpubs.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8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Rahr is constrained as a brewery with only a large-scale operation.</a:t>
            </a:r>
          </a:p>
          <a:p>
            <a:r>
              <a:rPr lang="en-US" dirty="0">
                <a:solidFill>
                  <a:schemeClr val="tx1"/>
                </a:solidFill>
              </a:rPr>
              <a:t>Website: 16 beers - 9 seasonal and specialty brews. Your available beer count is only 7.</a:t>
            </a:r>
          </a:p>
          <a:p>
            <a:r>
              <a:rPr lang="en-US" dirty="0">
                <a:solidFill>
                  <a:schemeClr val="tx1"/>
                </a:solidFill>
              </a:rPr>
              <a:t>Untapped: 32 Unique Beers</a:t>
            </a:r>
          </a:p>
          <a:p>
            <a:r>
              <a:rPr lang="en-US" dirty="0">
                <a:solidFill>
                  <a:schemeClr val="tx1"/>
                </a:solidFill>
              </a:rPr>
              <a:t>Your competitor down the street as a brewpub - over 160 unique beers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C0870C7-5964-4A4B-92E3-A5B172880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1407" y="360363"/>
            <a:ext cx="4080573" cy="5764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9EDF6A-43EC-48B8-808F-83985186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72" y="4994074"/>
            <a:ext cx="1121761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3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Millennials are what is driving the craft and brewpub industry.</a:t>
            </a:r>
          </a:p>
          <a:p>
            <a:r>
              <a:rPr lang="en-US" dirty="0"/>
              <a:t>“People spend more on craft beer every month than they do on their monthly cell phone and utilities bills.”</a:t>
            </a:r>
          </a:p>
          <a:p>
            <a:r>
              <a:rPr lang="en-US" dirty="0">
                <a:solidFill>
                  <a:schemeClr val="tx1"/>
                </a:solidFill>
              </a:rPr>
              <a:t>“With spirits, it's less about being offended by what has been on offer from large producers and more of an eagerness to discover something new.”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CDA704-EDB1-4780-BB07-BE33D18F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390405"/>
            <a:ext cx="6580188" cy="3704128"/>
          </a:xfrm>
        </p:spPr>
      </p:pic>
    </p:spTree>
    <p:extLst>
      <p:ext uri="{BB962C8B-B14F-4D97-AF65-F5344CB8AC3E}">
        <p14:creationId xmlns:p14="http://schemas.microsoft.com/office/powerpoint/2010/main" val="334410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Grow </a:t>
            </a:r>
            <a:r>
              <a:rPr lang="en-US" dirty="0"/>
              <a:t>Rahr &amp; Sons Brewing</a:t>
            </a:r>
            <a:r>
              <a:rPr lang="en-US" dirty="0">
                <a:solidFill>
                  <a:schemeClr val="tx1"/>
                </a:solidFill>
              </a:rPr>
              <a:t> by determining a second location to open a brewpub with a smaller “pilot” brew house.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FCCD0D-F263-4859-9349-EF153A151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696125"/>
            <a:ext cx="6580188" cy="3092688"/>
          </a:xfrm>
        </p:spPr>
      </p:pic>
    </p:spTree>
    <p:extLst>
      <p:ext uri="{BB962C8B-B14F-4D97-AF65-F5344CB8AC3E}">
        <p14:creationId xmlns:p14="http://schemas.microsoft.com/office/powerpoint/2010/main" val="38210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Now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488E1F-CF25-4FD8-8ED8-E6C9B8415C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608" r="4608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835A5-C438-48C6-92A4-30547E88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946" y="101038"/>
            <a:ext cx="3156016" cy="1899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56BF2-2ACF-4989-B83F-1A6E79D3B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870" y="2160292"/>
            <a:ext cx="4712092" cy="22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158" y="3133725"/>
            <a:ext cx="5167380" cy="2078700"/>
          </a:xfrm>
        </p:spPr>
        <p:txBody>
          <a:bodyPr/>
          <a:lstStyle/>
          <a:p>
            <a:r>
              <a:rPr lang="en-US" dirty="0"/>
              <a:t>The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 area shows to able to handle a newly reopened brewpub.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932D5-4D35-4C9B-92BE-0884AA215D74}"/>
              </a:ext>
            </a:extLst>
          </p:cNvPr>
          <p:cNvSpPr/>
          <p:nvPr/>
        </p:nvSpPr>
        <p:spPr>
          <a:xfrm>
            <a:off x="7335407" y="1044646"/>
            <a:ext cx="45164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Median Age: 28 to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Disposable income: $39,000 to $188,000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Traffic Counts: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Greenville Avenue are - 24,008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North Central Expressway - 322,801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8D3C9C-1409-4EA7-86A2-B7A64E6306F5}"/>
              </a:ext>
            </a:extLst>
          </p:cNvPr>
          <p:cNvSpPr txBox="1">
            <a:spLocks/>
          </p:cNvSpPr>
          <p:nvPr/>
        </p:nvSpPr>
        <p:spPr>
          <a:xfrm>
            <a:off x="6558158" y="247743"/>
            <a:ext cx="5167380" cy="7206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2019 Data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E15F834-683D-40BA-BE3D-24A827C7B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2" b="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83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4EA4-D20A-4B54-B0D9-4E079684D7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Local Management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C2FC2-746E-4052-A3E3-C9D316BD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the facility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 a monthly calendar of events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6D022B-E885-445C-B619-2A81BC54F72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Brewmaster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5D4C2-BFE2-495F-97B4-149A4276A01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Oversee local beer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hire assistant staff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F3F092-4888-46DE-A056-97ED57EFD9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Rahr &amp; Sons Representative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460BAC-2064-4D6B-88A1-59560151D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Brewpub buildout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training of the new management team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55EC792-E2DA-4B54-A44E-2EFC5BB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Team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B6FEE0-4212-4F34-8DAD-D68FE9FD6B2F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954E86-8199-4CAE-B855-E8F3139FA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labor component must be considered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7A952-AD59-4928-94AF-23495948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C2035E1-946A-4843-82FE-EB11587A2C1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2129" r="2129"/>
          <a:stretch>
            <a:fillRect/>
          </a:stretch>
        </p:blipFill>
        <p:spPr>
          <a:xfrm>
            <a:off x="8153820" y="2561058"/>
            <a:ext cx="1161945" cy="1161945"/>
          </a:xfrm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E43C96C-93FF-4E3B-9B5C-BFF7F1CD5CF1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/>
          <a:stretch>
            <a:fillRect/>
          </a:stretch>
        </p:blipFill>
        <p:spPr>
          <a:xfrm>
            <a:off x="5492293" y="2538323"/>
            <a:ext cx="1207413" cy="1207413"/>
          </a:xfrm>
        </p:spPr>
      </p:pic>
      <p:pic>
        <p:nvPicPr>
          <p:cNvPr id="34" name="Picture Placeholder 18">
            <a:extLst>
              <a:ext uri="{FF2B5EF4-FFF2-40B4-BE49-F238E27FC236}">
                <a16:creationId xmlns:a16="http://schemas.microsoft.com/office/drawing/2014/main" id="{68E0EF10-5A0F-4D96-A4DE-588A8243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2395" b="2395"/>
          <a:stretch>
            <a:fillRect/>
          </a:stretch>
        </p:blipFill>
        <p:spPr>
          <a:xfrm>
            <a:off x="3061472" y="2684421"/>
            <a:ext cx="797510" cy="797510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2251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756649"/>
            <a:ext cx="1620000" cy="16287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Money will be generated by </a:t>
            </a:r>
            <a:r>
              <a:rPr lang="en-ZA" noProof="1"/>
              <a:t>offering craft food &amp; </a:t>
            </a:r>
            <a:r>
              <a:rPr lang="en-US" dirty="0">
                <a:solidFill>
                  <a:schemeClr val="tx1"/>
                </a:solidFill>
              </a:rPr>
              <a:t>in house and carry away beer sales.</a:t>
            </a:r>
            <a:endParaRPr lang="en-ZA" noProof="1"/>
          </a:p>
          <a:p>
            <a:r>
              <a:rPr lang="en-ZA" noProof="1"/>
              <a:t>Loyalty membership program</a:t>
            </a:r>
          </a:p>
          <a:p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360000"/>
          </a:xfrm>
        </p:spPr>
        <p:txBody>
          <a:bodyPr/>
          <a:lstStyle/>
          <a:p>
            <a:r>
              <a:rPr lang="en-ZA" dirty="0"/>
              <a:t>Investment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Long term lease:</a:t>
            </a:r>
          </a:p>
          <a:p>
            <a:r>
              <a:rPr lang="en-US" dirty="0">
                <a:solidFill>
                  <a:schemeClr val="tx1"/>
                </a:solidFill>
              </a:rPr>
              <a:t>$3.70 - SF</a:t>
            </a:r>
          </a:p>
          <a:p>
            <a:r>
              <a:rPr lang="en-US" dirty="0">
                <a:solidFill>
                  <a:schemeClr val="tx1"/>
                </a:solidFill>
              </a:rPr>
              <a:t>6,785 bring the monthly total to $25,104.50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256094"/>
            <a:ext cx="1620000" cy="360000"/>
          </a:xfrm>
        </p:spPr>
        <p:txBody>
          <a:bodyPr/>
          <a:lstStyle/>
          <a:p>
            <a:r>
              <a:rPr lang="en-ZA" dirty="0"/>
              <a:t>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Full-size bar</a:t>
            </a:r>
          </a:p>
          <a:p>
            <a:r>
              <a:rPr lang="en-US" dirty="0">
                <a:solidFill>
                  <a:schemeClr val="tx1"/>
                </a:solidFill>
              </a:rPr>
              <a:t>Large areas for eating a gaming</a:t>
            </a:r>
          </a:p>
          <a:p>
            <a:r>
              <a:rPr lang="en-US" dirty="0">
                <a:solidFill>
                  <a:schemeClr val="tx1"/>
                </a:solidFill>
              </a:rPr>
              <a:t>15-barrel brewing area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56094"/>
            <a:ext cx="1620000" cy="360000"/>
          </a:xfrm>
        </p:spPr>
        <p:txBody>
          <a:bodyPr/>
          <a:lstStyle/>
          <a:p>
            <a:r>
              <a:rPr lang="en-ZA" dirty="0"/>
              <a:t>Profit</a:t>
            </a:r>
          </a:p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78799" y="787067"/>
            <a:ext cx="4694150" cy="720000"/>
          </a:xfrm>
        </p:spPr>
        <p:txBody>
          <a:bodyPr>
            <a:normAutofit/>
          </a:bodyPr>
          <a:lstStyle/>
          <a:p>
            <a:r>
              <a:rPr lang="en-US" dirty="0"/>
              <a:t>Business Model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163760" y="1776119"/>
            <a:ext cx="4569423" cy="412082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Lease and retrofit Humperdink’s Resturant with existing brewhosue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Establish membership program, offering mugs, food discounts, rewards for unique beers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High rotation of beers, instead of 30 standard offerings we offer 100 unique beers year around</a:t>
            </a: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446AF-452F-447E-917C-4172D8E9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5683E8-DE7A-4183-8073-9646D00CC2D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/>
          <a:srcRect l="3406" r="3406"/>
          <a:stretch>
            <a:fillRect/>
          </a:stretch>
        </p:blipFill>
        <p:spPr>
          <a:xfrm>
            <a:off x="781288" y="2703961"/>
            <a:ext cx="908171" cy="908171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4DDC010-5314-4275-8D60-4160B67A47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/>
          <a:srcRect l="19829" r="19829"/>
          <a:stretch>
            <a:fillRect/>
          </a:stretch>
        </p:blipFill>
        <p:spPr>
          <a:xfrm>
            <a:off x="2952563" y="2719117"/>
            <a:ext cx="908171" cy="908171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8AF0F71-CB00-42E3-9204-94BB1F9260E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/>
          <a:srcRect l="21782" r="21782"/>
          <a:stretch>
            <a:fillRect/>
          </a:stretch>
        </p:blipFill>
        <p:spPr>
          <a:xfrm>
            <a:off x="5058162" y="2739325"/>
            <a:ext cx="908171" cy="908171"/>
          </a:xfr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FCFEE3-59F5-490C-AC74-047FF9F6A8FC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1352</Words>
  <Application>Microsoft Office PowerPoint</Application>
  <PresentationFormat>Widescreen</PresentationFormat>
  <Paragraphs>125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Brew-Forward 2019</vt:lpstr>
      <vt:lpstr>The History</vt:lpstr>
      <vt:lpstr>The Problem</vt:lpstr>
      <vt:lpstr>The Market</vt:lpstr>
      <vt:lpstr>Our Vision</vt:lpstr>
      <vt:lpstr>Why Now </vt:lpstr>
      <vt:lpstr>The Area</vt:lpstr>
      <vt:lpstr>Management Team</vt:lpstr>
      <vt:lpstr>Business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2018-10-13T16:26:42Z</dcterms:created>
  <dcterms:modified xsi:type="dcterms:W3CDTF">2019-11-29T19:56:43Z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